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7"/>
  </p:notesMasterIdLst>
  <p:handoutMasterIdLst>
    <p:handoutMasterId r:id="rId18"/>
  </p:handoutMasterIdLst>
  <p:sldIdLst>
    <p:sldId id="312" r:id="rId5"/>
    <p:sldId id="304" r:id="rId6"/>
    <p:sldId id="307" r:id="rId7"/>
    <p:sldId id="282" r:id="rId8"/>
    <p:sldId id="314" r:id="rId9"/>
    <p:sldId id="281" r:id="rId10"/>
    <p:sldId id="315" r:id="rId11"/>
    <p:sldId id="318" r:id="rId12"/>
    <p:sldId id="321" r:id="rId13"/>
    <p:sldId id="319" r:id="rId14"/>
    <p:sldId id="322" r:id="rId15"/>
    <p:sldId id="297" r:id="rId16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88" autoAdjust="0"/>
  </p:normalViewPr>
  <p:slideViewPr>
    <p:cSldViewPr snapToGrid="0" snapToObjects="1">
      <p:cViewPr>
        <p:scale>
          <a:sx n="58" d="100"/>
          <a:sy n="58" d="100"/>
        </p:scale>
        <p:origin x="988" y="68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138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814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67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541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68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LokeshKumarChauhan/DE_with_powerBI/main/Walmart.csv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pixabay.com/en/donuts-doughnut-sweet-cosy-tasty-296949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br>
              <a:rPr lang="en-US" dirty="0"/>
            </a:br>
            <a:r>
              <a:rPr lang="en-US" dirty="0"/>
              <a:t>Dashboard Creation Report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1089213"/>
            <a:ext cx="9879437" cy="980844"/>
          </a:xfrm>
        </p:spPr>
        <p:txBody>
          <a:bodyPr/>
          <a:lstStyle/>
          <a:p>
            <a:r>
              <a:rPr lang="en-US" dirty="0"/>
              <a:t>Stacked Bar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50564" y="2331958"/>
            <a:ext cx="9212916" cy="3704266"/>
          </a:xfrm>
        </p:spPr>
        <p:txBody>
          <a:bodyPr/>
          <a:lstStyle/>
          <a:p>
            <a:r>
              <a:rPr lang="en-US" sz="2400" dirty="0"/>
              <a:t>The stacked bar chart is used to list the top products by sales. This visual helps in identifying the best-selling products and their sales contributions.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Content Placeholder 10" descr="Checklist">
                <a:extLst>
                  <a:ext uri="{FF2B5EF4-FFF2-40B4-BE49-F238E27FC236}">
                    <a16:creationId xmlns:a16="http://schemas.microsoft.com/office/drawing/2014/main" id="{2288E15D-DE9C-AD14-27B3-2B5C5064596C}"/>
                  </a:ext>
                </a:extLst>
              </p:cNvPr>
              <p:cNvGraphicFramePr>
                <a:graphicFrameLocks noGrp="1" noChangeAspect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103761710"/>
                  </p:ext>
                </p:extLst>
              </p:nvPr>
            </p:nvGraphicFramePr>
            <p:xfrm>
              <a:off x="4752459" y="3011104"/>
              <a:ext cx="2206146" cy="275768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206146" cy="2757683"/>
                    </a:xfrm>
                    <a:prstGeom prst="rect">
                      <a:avLst/>
                    </a:prstGeom>
                  </am3d:spPr>
                  <am3d:camera>
                    <am3d:pos x="0" y="0" z="616168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13" d="1000000"/>
                    <am3d:preTrans dx="-2" dy="-8018320" dz="-1001795"/>
                    <am3d:scale>
                      <am3d:sx n="1000000" d="1000000"/>
                      <am3d:sy n="1000000" d="1000000"/>
                      <am3d:sz n="1000000" d="1000000"/>
                    </am3d:scale>
                    <am3d:rot ax="2314789" ay="34134" az="2722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6325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Content Placeholder 10" descr="Checklist">
                <a:extLst>
                  <a:ext uri="{FF2B5EF4-FFF2-40B4-BE49-F238E27FC236}">
                    <a16:creationId xmlns:a16="http://schemas.microsoft.com/office/drawing/2014/main" id="{2288E15D-DE9C-AD14-27B3-2B5C506459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52459" y="3011104"/>
                <a:ext cx="2206146" cy="275768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9996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0A324-0737-F0DA-1F7D-10CBE06D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10511627" cy="1012785"/>
          </a:xfrm>
        </p:spPr>
        <p:txBody>
          <a:bodyPr/>
          <a:lstStyle/>
          <a:p>
            <a:pPr algn="l"/>
            <a:r>
              <a:rPr lang="en-US" dirty="0"/>
              <a:t>Table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21286A-7B29-3B58-1636-0F45723890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2" name="Content Placeholder 11" descr="Group of women with solid fill">
            <a:extLst>
              <a:ext uri="{FF2B5EF4-FFF2-40B4-BE49-F238E27FC236}">
                <a16:creationId xmlns:a16="http://schemas.microsoft.com/office/drawing/2014/main" id="{9FF62A87-C7DA-5111-419D-E4B6D726657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1225" y="2456763"/>
            <a:ext cx="4979625" cy="3838900"/>
          </a:xfr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FCC8F86-82C3-4C54-EB83-0D90C6B94D65}"/>
              </a:ext>
            </a:extLst>
          </p:cNvPr>
          <p:cNvSpPr txBox="1"/>
          <p:nvPr/>
        </p:nvSpPr>
        <p:spPr>
          <a:xfrm>
            <a:off x="1042161" y="2628567"/>
            <a:ext cx="578906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chemeClr val="accent6"/>
                </a:solidFill>
              </a:rPr>
              <a:t>The table lists the top 5 customers by order. This provides insights into the most loyal or active customers.</a:t>
            </a:r>
            <a:br>
              <a:rPr lang="en-IN" sz="2400" kern="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86213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849782"/>
            <a:ext cx="5715000" cy="2727709"/>
          </a:xfrm>
        </p:spPr>
        <p:txBody>
          <a:bodyPr/>
          <a:lstStyle/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B5CEF2-E667-BBB5-2EA6-C06F93B6D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8116" y="4066994"/>
            <a:ext cx="5715000" cy="2234642"/>
          </a:xfrm>
        </p:spPr>
        <p:txBody>
          <a:bodyPr/>
          <a:lstStyle/>
          <a:p>
            <a:r>
              <a:rPr lang="en-US" dirty="0"/>
              <a:t>- Reynaldo 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8870046996/9443550211</a:t>
            </a:r>
          </a:p>
          <a:p>
            <a:r>
              <a:rPr lang="en-US" dirty="0"/>
              <a:t>renorey2409@gmail.com</a:t>
            </a:r>
          </a:p>
        </p:txBody>
      </p:sp>
      <p:pic>
        <p:nvPicPr>
          <p:cNvPr id="7" name="Graphic 6" descr="Receiver with solid fill">
            <a:extLst>
              <a:ext uri="{FF2B5EF4-FFF2-40B4-BE49-F238E27FC236}">
                <a16:creationId xmlns:a16="http://schemas.microsoft.com/office/drawing/2014/main" id="{0A4E8FD5-95EA-CC2A-7798-06D66B5C1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82288" y="4778487"/>
            <a:ext cx="405828" cy="405828"/>
          </a:xfrm>
          <a:prstGeom prst="rect">
            <a:avLst/>
          </a:prstGeom>
        </p:spPr>
      </p:pic>
      <p:pic>
        <p:nvPicPr>
          <p:cNvPr id="9" name="Graphic 8" descr="Email with solid fill">
            <a:extLst>
              <a:ext uri="{FF2B5EF4-FFF2-40B4-BE49-F238E27FC236}">
                <a16:creationId xmlns:a16="http://schemas.microsoft.com/office/drawing/2014/main" id="{10509CC2-2197-298C-5041-28844FF258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0373" y="5184315"/>
            <a:ext cx="405829" cy="40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974" y="273502"/>
            <a:ext cx="6583680" cy="1531357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3917" y="2235926"/>
            <a:ext cx="6583680" cy="351173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API Selection and Data Fetching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Visuals Used in the Dashboard</a:t>
            </a:r>
          </a:p>
          <a:p>
            <a:pPr marL="690372" lvl="1" indent="-342900"/>
            <a:r>
              <a:rPr lang="en-US" dirty="0"/>
              <a:t>Cards</a:t>
            </a:r>
          </a:p>
          <a:p>
            <a:pPr marL="690372" lvl="1" indent="-342900"/>
            <a:r>
              <a:rPr lang="en-US" dirty="0"/>
              <a:t>Waterfall Chart</a:t>
            </a:r>
          </a:p>
          <a:p>
            <a:pPr marL="690372" lvl="1" indent="-342900"/>
            <a:r>
              <a:rPr lang="en-US" dirty="0"/>
              <a:t>Stacked Bar Chart</a:t>
            </a:r>
          </a:p>
          <a:p>
            <a:pPr marL="690372" lvl="1" indent="-342900"/>
            <a:r>
              <a:rPr lang="en-US" dirty="0"/>
              <a:t>Line Chart</a:t>
            </a:r>
          </a:p>
          <a:p>
            <a:pPr marL="690372" lvl="1" indent="-342900"/>
            <a:r>
              <a:rPr lang="en-US" dirty="0"/>
              <a:t>Table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8057" y="1061623"/>
            <a:ext cx="6287970" cy="4739104"/>
          </a:xfrm>
        </p:spPr>
        <p:txBody>
          <a:bodyPr/>
          <a:lstStyle/>
          <a:p>
            <a:r>
              <a:rPr lang="en-US" dirty="0"/>
              <a:t>API Selection and Data Fetching</a:t>
            </a:r>
          </a:p>
        </p:txBody>
      </p:sp>
      <p:pic>
        <p:nvPicPr>
          <p:cNvPr id="7" name="Picture Placeholder 6" descr="Cardboard boxes">
            <a:extLst>
              <a:ext uri="{FF2B5EF4-FFF2-40B4-BE49-F238E27FC236}">
                <a16:creationId xmlns:a16="http://schemas.microsoft.com/office/drawing/2014/main" id="{DD186EAB-37C7-E7E6-AE8D-F077D02804F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7738" r="27738"/>
          <a:stretch/>
        </p:blipFill>
        <p:spPr>
          <a:xfrm>
            <a:off x="443346" y="0"/>
            <a:ext cx="4226626" cy="6359525"/>
          </a:xfrm>
        </p:spPr>
      </p:pic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5" y="928688"/>
            <a:ext cx="5905040" cy="994164"/>
          </a:xfrm>
        </p:spPr>
        <p:txBody>
          <a:bodyPr/>
          <a:lstStyle/>
          <a:p>
            <a:r>
              <a:rPr lang="en-US" dirty="0"/>
              <a:t>API Selection and Data Fetching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11C33-898C-4414-4665-5136EB6FC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60565" y="2303029"/>
            <a:ext cx="7965460" cy="3497698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dirty="0"/>
              <a:t>The chosen API is a CSV file hosted on GitHub, the relevant URL given below </a:t>
            </a:r>
            <a:r>
              <a:rPr lang="en-IN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https://raw.githubusercontent.com/LokeshKumarChauhan/DE_with_powerBI/main/Walmart.csv</a:t>
            </a:r>
            <a:br>
              <a:rPr lang="en-IN" sz="2000" dirty="0"/>
            </a:br>
            <a:br>
              <a:rPr lang="en-IN" sz="2000" dirty="0"/>
            </a:br>
            <a:r>
              <a:rPr lang="en-IN" sz="2000" b="1" dirty="0"/>
              <a:t>Data Fetching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dirty="0"/>
              <a:t>The data is fetched using Python code, which imports the Pandas library to read the CSV file from the specified URL.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10199-C129-11F0-56F2-2D1AED21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136" y="692943"/>
            <a:ext cx="6404172" cy="1462252"/>
          </a:xfrm>
        </p:spPr>
        <p:txBody>
          <a:bodyPr/>
          <a:lstStyle/>
          <a:p>
            <a:r>
              <a:rPr lang="en-US" dirty="0"/>
              <a:t>Visuals Used in the Dashboard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AEC4F-E711-8552-9C34-82C1514A1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DD6BDC-E008-6AB7-55A1-46ED9BCF054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629212" y="2464692"/>
            <a:ext cx="7043618" cy="3341197"/>
          </a:xfrm>
        </p:spPr>
        <p:txBody>
          <a:bodyPr>
            <a:normAutofit/>
          </a:bodyPr>
          <a:lstStyle/>
          <a:p>
            <a:pPr marL="690372" lvl="1" indent="-342900">
              <a:lnSpc>
                <a:spcPct val="170000"/>
              </a:lnSpc>
            </a:pPr>
            <a:r>
              <a:rPr lang="en-US" dirty="0"/>
              <a:t>Cards</a:t>
            </a:r>
          </a:p>
          <a:p>
            <a:pPr marL="690372" lvl="1" indent="-342900">
              <a:lnSpc>
                <a:spcPct val="170000"/>
              </a:lnSpc>
            </a:pPr>
            <a:r>
              <a:rPr lang="en-US" dirty="0"/>
              <a:t>Waterfall Chart</a:t>
            </a:r>
          </a:p>
          <a:p>
            <a:pPr marL="690372" lvl="1" indent="-342900">
              <a:lnSpc>
                <a:spcPct val="170000"/>
              </a:lnSpc>
            </a:pPr>
            <a:r>
              <a:rPr lang="en-US" dirty="0"/>
              <a:t>Stacked Bar Chart</a:t>
            </a:r>
          </a:p>
          <a:p>
            <a:pPr marL="690372" lvl="1" indent="-342900">
              <a:lnSpc>
                <a:spcPct val="170000"/>
              </a:lnSpc>
            </a:pPr>
            <a:r>
              <a:rPr lang="en-US" dirty="0"/>
              <a:t>Line Chart</a:t>
            </a:r>
          </a:p>
          <a:p>
            <a:pPr marL="690372" lvl="1" indent="-342900">
              <a:lnSpc>
                <a:spcPct val="170000"/>
              </a:lnSpc>
            </a:pPr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1131718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02535"/>
            <a:ext cx="5259554" cy="820120"/>
          </a:xfrm>
        </p:spPr>
        <p:txBody>
          <a:bodyPr/>
          <a:lstStyle/>
          <a:p>
            <a:r>
              <a:rPr lang="en-US" dirty="0"/>
              <a:t>Cards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497743"/>
            <a:ext cx="5508434" cy="2233233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Cards are used to display key metrics such as the count of customers, total orders, total products, and profit</a:t>
            </a:r>
          </a:p>
        </p:txBody>
      </p:sp>
      <p:pic>
        <p:nvPicPr>
          <p:cNvPr id="6" name="Picture Placeholder 5" descr="Brown egg with large white eggs">
            <a:extLst>
              <a:ext uri="{FF2B5EF4-FFF2-40B4-BE49-F238E27FC236}">
                <a16:creationId xmlns:a16="http://schemas.microsoft.com/office/drawing/2014/main" id="{FECDA901-DD88-89EB-E10E-A2994D0A92D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4746" r="24746"/>
          <a:stretch/>
        </p:blipFill>
        <p:spPr>
          <a:xfrm>
            <a:off x="7414194" y="410780"/>
            <a:ext cx="4344695" cy="6447220"/>
          </a:xfrm>
        </p:spPr>
      </p:pic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77" y="1270507"/>
            <a:ext cx="3642911" cy="1222385"/>
          </a:xfrm>
        </p:spPr>
        <p:txBody>
          <a:bodyPr/>
          <a:lstStyle/>
          <a:p>
            <a:r>
              <a:rPr lang="en-US" dirty="0"/>
              <a:t>Waterfall Chart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EF9954A-E263-8A7E-58B1-4D03F7D1B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2288" y="3004281"/>
            <a:ext cx="5095129" cy="3720337"/>
          </a:xfrm>
        </p:spPr>
        <p:txBody>
          <a:bodyPr>
            <a:normAutofit/>
          </a:bodyPr>
          <a:lstStyle/>
          <a:p>
            <a:r>
              <a:rPr lang="en-US" sz="2400" dirty="0"/>
              <a:t>The waterfall chart is used to display the changes in profit over the years, highlighting increases and decreases</a:t>
            </a:r>
          </a:p>
        </p:txBody>
      </p:sp>
      <p:pic>
        <p:nvPicPr>
          <p:cNvPr id="5" name="Content Placeholder 4" descr="One glowing light up arrow among other down arrows on green pastel color background">
            <a:extLst>
              <a:ext uri="{FF2B5EF4-FFF2-40B4-BE49-F238E27FC236}">
                <a16:creationId xmlns:a16="http://schemas.microsoft.com/office/drawing/2014/main" id="{0728036B-C0D1-0CA4-49F9-6217ACB7FDA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35547" y="1416078"/>
            <a:ext cx="5956453" cy="4025843"/>
          </a:xfrm>
        </p:spPr>
      </p:pic>
    </p:spTree>
    <p:extLst>
      <p:ext uri="{BB962C8B-B14F-4D97-AF65-F5344CB8AC3E}">
        <p14:creationId xmlns:p14="http://schemas.microsoft.com/office/powerpoint/2010/main" val="2468595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43EC8A-1733-CCF7-081F-EB4667CB3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/>
          <a:lstStyle/>
          <a:p>
            <a:r>
              <a:rPr lang="en-US" dirty="0"/>
              <a:t>Donut Chart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E55D3D-AA24-CF53-6679-29B3C83F764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4400" y="2331791"/>
            <a:ext cx="6903076" cy="3721817"/>
          </a:xfrm>
        </p:spPr>
        <p:txBody>
          <a:bodyPr/>
          <a:lstStyle/>
          <a:p>
            <a:r>
              <a:rPr lang="en-US" dirty="0"/>
              <a:t>The donut chart is used to show the contribution of products by category, providing a clear view of the distribution. It helps in identifying which product categories are the most significant contributors to the sales.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570EB79-053B-0283-9D2D-6266701EEDD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9059" r="19059"/>
          <a:stretch/>
        </p:blipFill>
        <p:spPr>
          <a:xfrm>
            <a:off x="8989454" y="3429000"/>
            <a:ext cx="3202546" cy="3452811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69D854-FB65-0E93-CFE2-041F7C41DD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101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D62608-F5E4-7EC0-5EF0-4F988DDD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4" y="812160"/>
            <a:ext cx="9875463" cy="999746"/>
          </a:xfrm>
        </p:spPr>
        <p:txBody>
          <a:bodyPr/>
          <a:lstStyle/>
          <a:p>
            <a:r>
              <a:rPr lang="en-US" dirty="0"/>
              <a:t>Gauge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288BD9B8-D6A6-D55A-830D-4D3CC2DC3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27681" y="2142993"/>
            <a:ext cx="9433253" cy="3961593"/>
          </a:xfrm>
        </p:spPr>
        <p:txBody>
          <a:bodyPr>
            <a:normAutofit/>
          </a:bodyPr>
          <a:lstStyle/>
          <a:p>
            <a:r>
              <a:rPr lang="en-US" sz="2400" dirty="0"/>
              <a:t>The gauge visual represents the sum of the quantity involved in sales, offering a quick overview of sales volume.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0853098E-C088-D323-4BF2-987893F262F6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718631" y="4559748"/>
            <a:ext cx="9707396" cy="3961593"/>
          </a:xfrm>
        </p:spPr>
        <p:txBody>
          <a:bodyPr>
            <a:normAutofit/>
          </a:bodyPr>
          <a:lstStyle/>
          <a:p>
            <a:r>
              <a:rPr lang="en-US" sz="2400" dirty="0"/>
              <a:t>The line chart is used to display sales over the year by category of the product. This helps in understanding the sales trend for different product categories over years.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FAD14-1AAA-8CDA-A49B-523FD6C66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CF47B718-F066-EDF3-6777-21851006CF58}"/>
              </a:ext>
            </a:extLst>
          </p:cNvPr>
          <p:cNvSpPr txBox="1">
            <a:spLocks/>
          </p:cNvSpPr>
          <p:nvPr/>
        </p:nvSpPr>
        <p:spPr>
          <a:xfrm>
            <a:off x="1627681" y="3067744"/>
            <a:ext cx="8091031" cy="999746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Line Chart</a:t>
            </a:r>
          </a:p>
        </p:txBody>
      </p:sp>
      <p:pic>
        <p:nvPicPr>
          <p:cNvPr id="8" name="Graphic 7" descr="Gauge with solid fill">
            <a:extLst>
              <a:ext uri="{FF2B5EF4-FFF2-40B4-BE49-F238E27FC236}">
                <a16:creationId xmlns:a16="http://schemas.microsoft.com/office/drawing/2014/main" id="{00DDFD19-5A42-7549-1144-B1EC1097D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20804" y="849712"/>
            <a:ext cx="1773716" cy="1243414"/>
          </a:xfrm>
          <a:prstGeom prst="rect">
            <a:avLst/>
          </a:prstGeom>
        </p:spPr>
      </p:pic>
      <p:pic>
        <p:nvPicPr>
          <p:cNvPr id="10" name="Graphic 9" descr="Upward trend with solid fill">
            <a:extLst>
              <a:ext uri="{FF2B5EF4-FFF2-40B4-BE49-F238E27FC236}">
                <a16:creationId xmlns:a16="http://schemas.microsoft.com/office/drawing/2014/main" id="{CACD9C60-C18B-293B-F503-4295B44D3F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73606" y="3107841"/>
            <a:ext cx="2244788" cy="119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2160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{C5CEAE72-8381-43F0-820A-5931E0EA3B4A}tf78438558_win32</Template>
  <TotalTime>59</TotalTime>
  <Words>327</Words>
  <Application>Microsoft Office PowerPoint</Application>
  <PresentationFormat>Widescreen</PresentationFormat>
  <Paragraphs>45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Arial Black</vt:lpstr>
      <vt:lpstr>Calibri</vt:lpstr>
      <vt:lpstr>Sabon Next LT</vt:lpstr>
      <vt:lpstr>Times New Roman</vt:lpstr>
      <vt:lpstr>Wingdings</vt:lpstr>
      <vt:lpstr>Custom</vt:lpstr>
      <vt:lpstr> Dashboard Creation Report </vt:lpstr>
      <vt:lpstr>Overview</vt:lpstr>
      <vt:lpstr>API Selection and Data Fetching</vt:lpstr>
      <vt:lpstr>API Selection and Data Fetching</vt:lpstr>
      <vt:lpstr>Visuals Used in the Dashboard</vt:lpstr>
      <vt:lpstr>Cards</vt:lpstr>
      <vt:lpstr>Waterfall Chart</vt:lpstr>
      <vt:lpstr>Donut Chart</vt:lpstr>
      <vt:lpstr>Gauge</vt:lpstr>
      <vt:lpstr>Stacked Bar Chart</vt:lpstr>
      <vt:lpstr>Table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Reynaldo S</dc:creator>
  <cp:lastModifiedBy>Reynaldo S</cp:lastModifiedBy>
  <cp:revision>1</cp:revision>
  <dcterms:created xsi:type="dcterms:W3CDTF">2024-07-27T17:08:52Z</dcterms:created>
  <dcterms:modified xsi:type="dcterms:W3CDTF">2024-07-27T18:08:28Z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